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88" r:id="rId4"/>
    <p:sldId id="266" r:id="rId5"/>
    <p:sldId id="322" r:id="rId6"/>
    <p:sldId id="323" r:id="rId7"/>
    <p:sldId id="325" r:id="rId8"/>
    <p:sldId id="327" r:id="rId9"/>
    <p:sldId id="326" r:id="rId10"/>
    <p:sldId id="328" r:id="rId11"/>
    <p:sldId id="329" r:id="rId12"/>
    <p:sldId id="330" r:id="rId13"/>
    <p:sldId id="331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270" r:id="rId22"/>
    <p:sldId id="340" r:id="rId23"/>
    <p:sldId id="285" r:id="rId24"/>
    <p:sldId id="284" r:id="rId25"/>
  </p:sldIdLst>
  <p:sldSz cx="24384000" cy="13716000"/>
  <p:notesSz cx="6858000" cy="9144000"/>
  <p:embeddedFontLst>
    <p:embeddedFont>
      <p:font typeface="Avenir" panose="02000503020000020003" pitchFamily="2" charset="0"/>
      <p:regular r:id="rId27"/>
      <p:italic r:id="rId28"/>
    </p:embeddedFont>
    <p:embeddedFont>
      <p:font typeface="Avenir Black" panose="02000503020000020003" pitchFamily="2" charset="0"/>
      <p:bold r:id="rId29"/>
      <p:italic r:id="rId30"/>
      <p:boldItalic r:id="rId31"/>
    </p:embeddedFont>
    <p:embeddedFont>
      <p:font typeface="Avenir Book" panose="02000503020000020003" pitchFamily="2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OCRB" panose="020B0609020202020204" pitchFamily="49" charset="77"/>
      <p:regular r:id="rId35"/>
    </p:embeddedFont>
    <p:embeddedFont>
      <p:font typeface="Open Sans ExtraBold" panose="020B0606030504020204" pitchFamily="34" charset="0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pen Sans Semibold" panose="020B0606030504020204" pitchFamily="34" charset="0"/>
      <p:regular r:id="rId41"/>
      <p:bold r:id="rId42"/>
      <p:italic r:id="rId43"/>
      <p:boldItalic r:id="rId4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809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Complex numbers are </a:t>
            </a:r>
            <a:r>
              <a:rPr lang="en-ID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the numbers that are expressed in the form of </a:t>
            </a:r>
            <a:r>
              <a:rPr lang="en-ID" b="0" i="0" u="none" strike="noStrike" dirty="0" err="1">
                <a:solidFill>
                  <a:srgbClr val="E2EEFF"/>
                </a:solidFill>
                <a:effectLst/>
                <a:latin typeface="Google Sans"/>
              </a:rPr>
              <a:t>a+ib</a:t>
            </a:r>
            <a:r>
              <a:rPr lang="en-ID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 where, </a:t>
            </a:r>
            <a:r>
              <a:rPr lang="en-ID" b="0" i="0" u="none" strike="noStrike" dirty="0" err="1">
                <a:solidFill>
                  <a:srgbClr val="E2EEFF"/>
                </a:solidFill>
                <a:effectLst/>
                <a:latin typeface="Google Sans"/>
              </a:rPr>
              <a:t>a,b</a:t>
            </a:r>
            <a:r>
              <a:rPr lang="en-ID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 are real numbers and '</a:t>
            </a:r>
            <a:r>
              <a:rPr lang="en-ID" b="0" i="0" u="none" strike="noStrike" dirty="0" err="1">
                <a:solidFill>
                  <a:srgbClr val="E2EEFF"/>
                </a:solidFill>
                <a:effectLst/>
                <a:latin typeface="Google Sans"/>
              </a:rPr>
              <a:t>i</a:t>
            </a:r>
            <a:r>
              <a:rPr lang="en-ID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' is an imaginary number called “iota”</a:t>
            </a:r>
            <a:r>
              <a:rPr lang="en-ID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. The value of </a:t>
            </a:r>
            <a:r>
              <a:rPr lang="en-ID" b="0" i="0" u="none" strike="noStrike" dirty="0" err="1">
                <a:solidFill>
                  <a:srgbClr val="E8EAED"/>
                </a:solidFill>
                <a:effectLst/>
                <a:latin typeface="Google Sans"/>
              </a:rPr>
              <a:t>i</a:t>
            </a:r>
            <a:r>
              <a:rPr lang="en-ID" b="0" i="0" u="none" strike="noStrike" dirty="0">
                <a:solidFill>
                  <a:srgbClr val="E8EAED"/>
                </a:solidFill>
                <a:effectLst/>
                <a:latin typeface="Google Sans"/>
              </a:rPr>
              <a:t> = (√-1).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08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yjus.com/maths/complex-numbers/#:~:text=Complex%20numbers%20are%20the%20numbers,an%20imaginary%20number%20(Im)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07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Divide and Conquer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ID" dirty="0"/>
          </a:p>
        </p:txBody>
      </p:sp>
      <p:pic>
        <p:nvPicPr>
          <p:cNvPr id="6" name="Picture 5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725AE3F0-A63A-6B7C-F5A8-C7E547547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03" y="3681046"/>
            <a:ext cx="13511994" cy="93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676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In the base case, when n=1, line 3 performs just the one scalar multiplication and one addition,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ID" dirty="0"/>
                  <a:t>. As is our convention for constant base cases, we can omit this base case in the statement of the recurrence. </a:t>
                </a:r>
              </a:p>
              <a:p>
                <a:r>
                  <a:rPr lang="en-ID" dirty="0"/>
                  <a:t>The recursive case occurs when n&gt;1. As discussed, we’ll use index calculations to partition the matrices in line 6, taking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dirty="0"/>
                  <a:t> time. Lines 8-15 recursively call MATRIX-MULTIPLY-RECURSIVE a total of eight times. </a:t>
                </a:r>
              </a:p>
              <a:p>
                <a:r>
                  <a:rPr lang="en-ID" dirty="0"/>
                  <a:t>The first four recursive calls compute the first terms of equations in matrix before and the subsequent four recursive calls compute and add in the second terms. </a:t>
                </a:r>
              </a:p>
              <a:p>
                <a:r>
                  <a:rPr lang="en-ID" dirty="0"/>
                  <a:t>Because each recursive call multiplies two n/2 X n/2 matrices, thereby contributing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ID" dirty="0"/>
                  <a:t> to the overall running time, the time taken by all eight recursive calls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ID" dirty="0"/>
                  <a:t>. </a:t>
                </a:r>
              </a:p>
              <a:p>
                <a:r>
                  <a:rPr lang="en-ID" dirty="0"/>
                  <a:t>There is no combine step, because the matrix is updated in place, thanks to index calculations.</a:t>
                </a:r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 r="-1518" b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894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5"/>
                <a:ext cx="20057623" cy="8944655"/>
              </a:xfrm>
            </p:spPr>
            <p:txBody>
              <a:bodyPr>
                <a:normAutofit/>
              </a:bodyPr>
              <a:lstStyle/>
              <a:p>
                <a:r>
                  <a:rPr lang="en-US" sz="4400" dirty="0"/>
                  <a:t>Therefore, our recurrence for the running time of MATRIX-MULTIPLY-RECURSIVE is </a:t>
                </a:r>
              </a:p>
              <a:p>
                <a:pPr marL="0" indent="0">
                  <a:buNone/>
                </a:pPr>
                <a:endParaRPr lang="en-US" sz="4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r>
                  <a:rPr lang="en-US" sz="4400" dirty="0"/>
                  <a:t>We will see later in the next session that the recurrence above has the solution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.</a:t>
                </a:r>
              </a:p>
              <a:p>
                <a:endParaRPr lang="en-US" sz="4400" dirty="0"/>
              </a:p>
              <a:p>
                <a:r>
                  <a:rPr lang="en-US" sz="4400" b="1" dirty="0">
                    <a:latin typeface="Avenir Black" panose="02000503020000020003" pitchFamily="2" charset="0"/>
                  </a:rPr>
                  <a:t>Why is the </a:t>
                </a:r>
                <a14:m>
                  <m:oMath xmlns:m="http://schemas.openxmlformats.org/officeDocument/2006/math">
                    <m:r>
                      <a:rPr lang="en-US" sz="4400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sz="44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1" i="0" dirty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4400" b="1" i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4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b="1" dirty="0">
                    <a:latin typeface="Avenir Black" panose="02000503020000020003" pitchFamily="2" charset="0"/>
                  </a:rPr>
                  <a:t> solution to this recurrence so much larger than the </a:t>
                </a:r>
                <a14:m>
                  <m:oMath xmlns:m="http://schemas.openxmlformats.org/officeDocument/2006/math">
                    <m:r>
                      <a:rPr lang="en-US" sz="4400" b="1" i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en-US" sz="4400" b="1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1" i="0" smtClean="0">
                        <a:latin typeface="Cambria Math" panose="02040503050406030204" pitchFamily="18" charset="0"/>
                      </a:rPr>
                      <m:t>𝐧</m:t>
                    </m:r>
                    <m:func>
                      <m:funcPr>
                        <m:ctrlPr>
                          <a:rPr lang="en-US" sz="44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4400" b="1" i="0" smtClean="0">
                            <a:latin typeface="Cambria Math" panose="02040503050406030204" pitchFamily="18" charset="0"/>
                          </a:rPr>
                          <m:t>𝐥𝐠</m:t>
                        </m:r>
                      </m:fName>
                      <m:e>
                        <m:r>
                          <a:rPr lang="en-US" sz="44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func>
                    <m:r>
                      <a:rPr lang="en-US" sz="4400" b="1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b="1" dirty="0">
                    <a:latin typeface="Avenir Black" panose="02000503020000020003" pitchFamily="2" charset="0"/>
                  </a:rPr>
                  <a:t> solution to the merge-sort recurrence?</a:t>
                </a:r>
                <a:r>
                  <a:rPr lang="en-US" sz="4400" dirty="0"/>
                  <a:t> After all, the recurrence for merge sort contains a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400" dirty="0"/>
                  <a:t> term, whereas the recurrence for recursive matrix multiplication contains only a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400" dirty="0"/>
                  <a:t> term. </a:t>
                </a:r>
              </a:p>
              <a:p>
                <a:endParaRPr lang="en-ID" sz="4400" dirty="0"/>
              </a:p>
              <a:p>
                <a:endParaRPr lang="en-ID" sz="4400" dirty="0"/>
              </a:p>
              <a:p>
                <a:endParaRPr lang="en-ID" sz="4400" dirty="0"/>
              </a:p>
              <a:p>
                <a:endParaRPr lang="en-ID" sz="4400" dirty="0"/>
              </a:p>
              <a:p>
                <a:endParaRPr lang="en-ID" sz="4400" dirty="0"/>
              </a:p>
              <a:p>
                <a:endParaRPr lang="en-ID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5"/>
                <a:ext cx="20057623" cy="8944655"/>
              </a:xfrm>
              <a:blipFill>
                <a:blip r:embed="rId2"/>
                <a:stretch>
                  <a:fillRect l="-1645" t="-2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8357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Theory behind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It’s hard to imagine that any matrix multiplication algorithm could take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time, since the natural definition of matrix multiplication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scalar multiplications. </a:t>
                </a:r>
              </a:p>
              <a:p>
                <a:r>
                  <a:rPr lang="en-US" dirty="0"/>
                  <a:t>1969, when V. Strassen published a remarkable recursive algorithm for multiplying matrices. </a:t>
                </a:r>
              </a:p>
              <a:p>
                <a:r>
                  <a:rPr lang="en-US" dirty="0"/>
                  <a:t>Strassen’s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 Since lg 7 = 2.8073549… the algorithm runs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2.81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time, which is better asymptotically than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key to Strassen’s method is to use the divide-and-conquer idea from the MATRIX-MULTIPLY-RECURSIVE procedure, but make the recursion tree less bushy. </a:t>
                </a:r>
              </a:p>
              <a:p>
                <a:r>
                  <a:rPr lang="en-US" dirty="0"/>
                  <a:t>Instead of performing eight recursive multiplications of matrices, Strassen’s algorithm performs only seven. </a:t>
                </a:r>
              </a:p>
              <a:p>
                <a:r>
                  <a:rPr lang="en-US" dirty="0"/>
                  <a:t>The cost of eliminating one matrix multiplication is several new additions and subtractions of matrices, but still only a constant number.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 r="-822" b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8575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Theory behind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To understand the nature of Strassen’s algorithm, suppose you want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sz="4400" dirty="0"/>
                  <a:t> from </a:t>
                </a:r>
                <a14:m>
                  <m:oMath xmlns:m="http://schemas.openxmlformats.org/officeDocument/2006/math">
                    <m:r>
                      <a:rPr lang="en-ID" sz="4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D" sz="4400" dirty="0"/>
                  <a:t> and </a:t>
                </a:r>
                <a14:m>
                  <m:oMath xmlns:m="http://schemas.openxmlformats.org/officeDocument/2006/math">
                    <m:r>
                      <a:rPr lang="en-ID" sz="4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D" sz="4400" dirty="0"/>
                  <a:t>.</a:t>
                </a:r>
              </a:p>
              <a:p>
                <a:r>
                  <a:rPr lang="en-ID" sz="4400" dirty="0"/>
                  <a:t>The straightforward calculation would be </a:t>
                </a:r>
                <a14:m>
                  <m:oMath xmlns:m="http://schemas.openxmlformats.org/officeDocument/2006/math">
                    <m:r>
                      <a:rPr lang="en-US" sz="4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4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D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)−(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4400" dirty="0"/>
                  <a:t>, which has two multiplications and one subtraction (or negative addition).</a:t>
                </a:r>
              </a:p>
              <a:p>
                <a:r>
                  <a:rPr lang="en-ID" sz="4400" dirty="0"/>
                  <a:t>However, we also has the algebra trick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D" sz="4400" dirty="0"/>
                  <a:t> </a:t>
                </a:r>
                <a14:m>
                  <m:oMath xmlns:m="http://schemas.openxmlformats.org/officeDocument/2006/math">
                    <m:r>
                      <a:rPr lang="en-US" sz="4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D" sz="4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4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4400" dirty="0"/>
                  <a:t>, which has one multiplication and two additions.</a:t>
                </a:r>
              </a:p>
              <a:p>
                <a:r>
                  <a:rPr lang="en-ID" sz="4400" dirty="0"/>
                  <a:t>Both approach still requires three scalar operations.</a:t>
                </a:r>
              </a:p>
              <a:p>
                <a:r>
                  <a:rPr lang="en-ID" sz="4400" dirty="0"/>
                  <a:t>If </a:t>
                </a:r>
                <a14:m>
                  <m:oMath xmlns:m="http://schemas.openxmlformats.org/officeDocument/2006/math">
                    <m:r>
                      <a:rPr lang="en-ID" sz="4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D" sz="4400" dirty="0"/>
                  <a:t> and </a:t>
                </a:r>
                <a14:m>
                  <m:oMath xmlns:m="http://schemas.openxmlformats.org/officeDocument/2006/math">
                    <m:r>
                      <a:rPr lang="en-ID" sz="4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D" sz="4400" dirty="0"/>
                  <a:t> are large matrices, however, the cost of multiplying outweighs the cost of adding, in which case the second method outperforms the first, although not asymptotically. </a:t>
                </a:r>
              </a:p>
              <a:p>
                <a:endParaRPr lang="en-ID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575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Overall, there are 4 steps in Strassen’s algorithm:</a:t>
                </a:r>
              </a:p>
              <a:p>
                <a:pPr lvl="1"/>
                <a:r>
                  <a:rPr lang="en-US" dirty="0"/>
                  <a:t>For base case, perform a single scalar multiplication and a single scalar addition. Otherwise, partition the input matrices A and B and output matrix C into submatrices. This step takes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dirty="0"/>
                  <a:t>time by index calculation, just as in MATRIX-MULTIPLY-RECURSIVE. </a:t>
                </a:r>
              </a:p>
              <a:p>
                <a:pPr lvl="1"/>
                <a:r>
                  <a:rPr lang="en-US" dirty="0"/>
                  <a:t>Create ten n/2 X n/2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 each of which is the sum or difference of two submatrices from step 1. Create and zero the entries of seven n/2 X n/2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to hold seven n/2 X n/2 matrices products. This step takes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</a:t>
                </a:r>
              </a:p>
              <a:p>
                <a:pPr lvl="1"/>
                <a:r>
                  <a:rPr lang="en-US" dirty="0"/>
                  <a:t>Recursively compute seven matrix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using submatrices from step 1 and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from step 2, taking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dirty="0"/>
                  <a:t> time.</a:t>
                </a:r>
              </a:p>
              <a:p>
                <a:pPr lvl="1"/>
                <a:r>
                  <a:rPr lang="en-US" dirty="0"/>
                  <a:t>Update the four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of the result matrix C by adding or subtracting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matrices, which takes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 r="-1328" b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7783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is similar to the MULTIPLY-RECURSIVE procedure.</a:t>
            </a:r>
          </a:p>
          <a:p>
            <a:r>
              <a:rPr lang="en-US" dirty="0"/>
              <a:t>For step 2, this is the detail of 10 matrices created: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6" name="Picture 5" descr="A picture containing text, font, handwriting, typography&#10;&#10;Description automatically generated">
            <a:extLst>
              <a:ext uri="{FF2B5EF4-FFF2-40B4-BE49-F238E27FC236}">
                <a16:creationId xmlns:a16="http://schemas.microsoft.com/office/drawing/2014/main" id="{89E7A2BA-DE36-FCEF-C6E8-B6C52B02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5" y="5690577"/>
            <a:ext cx="9768875" cy="72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0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 recursively multiplies n/2 X n/2 matrices 7 times to compute the following matrices, each of which is the sum or difference of products of A and B submatrices: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7" name="Picture 6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DA91B5C3-8D9C-97A6-B2D6-3B0B636BC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5898343"/>
            <a:ext cx="20049246" cy="64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5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Update the four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of the result matrix C by adding or subtracting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matrices: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D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font, typography, calligraphy, white&#10;&#10;Description automatically generated">
            <a:extLst>
              <a:ext uri="{FF2B5EF4-FFF2-40B4-BE49-F238E27FC236}">
                <a16:creationId xmlns:a16="http://schemas.microsoft.com/office/drawing/2014/main" id="{23547EE7-CA69-5F93-AA3F-EF42C2D7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31" y="6011635"/>
            <a:ext cx="8797335" cy="122973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0B66A0F-D40D-7766-75DC-7FD44994C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39" y="7481276"/>
            <a:ext cx="8351921" cy="1341674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D2C6928-45DD-C9AB-CC89-620C4FE85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55" y="9075254"/>
            <a:ext cx="8195090" cy="1341674"/>
          </a:xfrm>
          <a:prstGeom prst="rect">
            <a:avLst/>
          </a:prstGeom>
        </p:spPr>
      </p:pic>
      <p:pic>
        <p:nvPicPr>
          <p:cNvPr id="13" name="Picture 12" descr="A picture containing font, handwriting, typography, calligraphy&#10;&#10;Description automatically generated">
            <a:extLst>
              <a:ext uri="{FF2B5EF4-FFF2-40B4-BE49-F238E27FC236}">
                <a16:creationId xmlns:a16="http://schemas.microsoft.com/office/drawing/2014/main" id="{7BD36C25-21E1-0179-DE77-8C3354BDC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50" y="10721729"/>
            <a:ext cx="9056300" cy="13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43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Strassen’s algorithm for matrix multiplication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it works: Step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sz="4800" dirty="0"/>
                  <a:t>Hence, we obtain the following recurrence for the running time of Strassen’s algorithm: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=7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  <a:p>
                <a:pPr marL="0" indent="0">
                  <a:buNone/>
                </a:pPr>
                <a:endParaRPr lang="en-US" sz="4800" dirty="0"/>
              </a:p>
              <a:p>
                <a:r>
                  <a:rPr lang="en-US" sz="4800" dirty="0"/>
                  <a:t>Which has the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𝛩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</m:fName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4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2.81</m:t>
                              </m:r>
                            </m:sup>
                          </m:sSup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  <a:p>
                <a:endParaRPr lang="en-US" sz="4800" dirty="0"/>
              </a:p>
              <a:p>
                <a:r>
                  <a:rPr lang="en-US" sz="4800" dirty="0"/>
                  <a:t>So, it beats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MATRIX-MULTIPLY and MATRIX-MULTIPLY-RECURSIVE procedures.</a:t>
                </a:r>
              </a:p>
              <a:p>
                <a:pPr marL="0" indent="0">
                  <a:buNone/>
                </a:pPr>
                <a:endParaRPr lang="en-US" sz="4800" dirty="0"/>
              </a:p>
              <a:p>
                <a:endParaRPr lang="en-US" sz="4800" dirty="0"/>
              </a:p>
              <a:p>
                <a:endParaRPr lang="en-ID" sz="4800" dirty="0"/>
              </a:p>
              <a:p>
                <a:endParaRPr lang="en-US" sz="4800" dirty="0"/>
              </a:p>
              <a:p>
                <a:endParaRPr lang="en-US" sz="4800" dirty="0"/>
              </a:p>
              <a:p>
                <a:endParaRPr lang="en-US" sz="4800" dirty="0"/>
              </a:p>
              <a:p>
                <a:endParaRPr lang="en-US" sz="4800" dirty="0"/>
              </a:p>
              <a:p>
                <a:endParaRPr lang="en-ID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4194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Divide and Conquer and Recurrence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Matrix multiplication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Strassen’s algorithm for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DCE-10DC-98EB-7EDD-70120BC8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3F63-E014-5F87-B989-ACAD860A91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1F058-0AE1-884E-F70B-7643223202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Another problem that we can use divide and conquer method to solve is the Matrix multiplication problem.</a:t>
            </a:r>
          </a:p>
          <a:p>
            <a:r>
              <a:rPr lang="en-US" dirty="0"/>
              <a:t>However, there exist Strassen’s algorithm which is faster asymptotically than the simple divide-and-conquer method.</a:t>
            </a:r>
          </a:p>
          <a:p>
            <a:r>
              <a:rPr lang="en-US" dirty="0"/>
              <a:t>Strassen’s algorithm works by eliminating one recursive multiplications of matrices using scalar subtractions and additions.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295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99647"/>
                <a:ext cx="20057623" cy="9547412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en-US" dirty="0"/>
                  <a:t>Generalize MATRIX-MULTIPLY-RECURSIVE to multiply n x n matrices for which n is not necessarily an exact power of 2. Give a recurrence describing its running time. Argue that it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 in worst case.</a:t>
                </a:r>
              </a:p>
              <a:p>
                <a:pPr eaLnBrk="1" hangingPunct="1">
                  <a:buFontTx/>
                  <a:buNone/>
                </a:pPr>
                <a:endParaRPr lang="en-US" dirty="0"/>
              </a:p>
              <a:p>
                <a:pPr eaLnBrk="1" hangingPunct="1"/>
                <a:r>
                  <a:rPr lang="en-US" dirty="0"/>
                  <a:t>Use Strassen’s algorithm to compute matrix product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Write the pseudocode of Strassen’s algorithm.</a:t>
                </a:r>
              </a:p>
              <a:p>
                <a:pPr eaLnBrk="1" hangingPunct="1"/>
                <a:endParaRPr lang="en-US" dirty="0"/>
              </a:p>
              <a:p>
                <a:r>
                  <a:rPr lang="en-ID" dirty="0"/>
                  <a:t>V. Pan discovered a way of multiplying 68 x 68 matrices using 132,464 multiplications, a way of multiplying 70 x 70 matrices using 143,640 multiplications, and a way of multiplying 72 x 72 matrices using 155,424 multiplications. Which method yields the best asymptotic running time when used in a divide-and-conquer matrix-multiplication algorithm? How does it compare with Strassen’s algorithm? </a:t>
                </a:r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99647"/>
                <a:ext cx="20057623" cy="9547412"/>
              </a:xfrm>
              <a:blipFill>
                <a:blip r:embed="rId2"/>
                <a:stretch>
                  <a:fillRect l="-1518" t="-2527" r="-1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99647"/>
                <a:ext cx="20057623" cy="9547412"/>
              </a:xfrm>
            </p:spPr>
            <p:txBody>
              <a:bodyPr>
                <a:noAutofit/>
              </a:bodyPr>
              <a:lstStyle/>
              <a:p>
                <a:r>
                  <a:rPr lang="en-ID" dirty="0"/>
                  <a:t>Show how to multiply the complex numbers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n-ID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D" dirty="0"/>
                  <a:t> using only three multiplications of real numbers. The algorithm should 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D" dirty="0"/>
                  <a:t> as input and produce the real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dirty="0"/>
                  <a:t>and the imaginary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dirty="0"/>
                  <a:t>separately.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99647"/>
                <a:ext cx="20057623" cy="9547412"/>
              </a:xfrm>
              <a:blipFill>
                <a:blip r:embed="rId3"/>
                <a:stretch>
                  <a:fillRect l="-1518" t="-2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9207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4.</a:t>
            </a:r>
          </a:p>
          <a:p>
            <a:r>
              <a:rPr lang="en-US" dirty="0">
                <a:hlinkClick r:id="rId2"/>
              </a:rPr>
              <a:t>https://byjus.com/maths/complex-numbers/#:~:text=Complex%20numbers%20are%20the%20numbers,an%20imaginary%20number%20(Im)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Divide and Conquer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Divide-and-conquer and recurrences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Algorithmic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4800" dirty="0"/>
                  <a:t>In previous session, we have learned about recurrences.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800" dirty="0"/>
                  <a:t>In this session, we formally define algorithmic recurrences: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800" dirty="0"/>
                  <a:t>A recurrence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800" dirty="0"/>
                  <a:t>is algorithmic if, for every sufficiently large threshold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the following two properties hold: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4800" dirty="0"/>
                  <a:t>For all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we have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48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dirty="0"/>
                  <a:t>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4800" dirty="0"/>
                  <a:t>For all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dirty="0"/>
                  <a:t>, every path of recursion terminates in a defined base case within a finite number of recursive invocations.</a:t>
                </a:r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984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Divide-and-conquer and recurrences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Conventions for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5"/>
                <a:ext cx="20057623" cy="8971549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4800" dirty="0"/>
                  <a:t>We adopt the following convention: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4800" i="1" dirty="0"/>
                  <a:t>Whenever a recurrence is stated without an explicit base case, we assume that the recurrence is algorithmic.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48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4800" dirty="0"/>
                  <a:t>Asymptotic solutions of algorithmic divide-and-conquer recurrences also don’t tend to change when we drop any floors or ceilings in a recurrence defined on the integers to convert it to a recurrence defined on the reals.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4800" dirty="0"/>
                  <a:t>You may sometimes see recurrences that are not equations, but rather inequalities, such as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4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4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4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4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48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. Here, we use O-notation for the solution rather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4800" dirty="0"/>
                  <a:t>-notation because the recurrence states only the upper bound of </a:t>
                </a:r>
                <a14:m>
                  <m:oMath xmlns:m="http://schemas.openxmlformats.org/officeDocument/2006/math">
                    <m:r>
                      <a:rPr lang="en-US" sz="4800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4800" dirty="0"/>
                  <a:t>..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5"/>
                <a:ext cx="20057623" cy="8971549"/>
              </a:xfrm>
              <a:blipFill>
                <a:blip r:embed="rId2"/>
                <a:stretch>
                  <a:fillRect l="-1834" t="-3672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3961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4000" dirty="0"/>
                  <a:t>Here, we only focus on multiplying square matrices.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be square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4000" dirty="0"/>
                  <a:t> matrices. The product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4000" dirty="0"/>
                  <a:t> is also 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matrix, where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entry of C is given by:</a:t>
                </a:r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Now, our procedure implements this strategy using three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4000" dirty="0"/>
                  <a:t> matrices as input, A, B, and C, and it adds the matrix product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Thus, it computes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instead of just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So, we need to initialize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entries of C to 0 before calling the procedure, which takes an additional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We will see that the cost of matrix multiplication asymptotically dominates this initialization cost.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823" r="-1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3243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endParaRPr lang="en-US" sz="4800" dirty="0"/>
              </a:p>
              <a:p>
                <a:pPr>
                  <a:spcBef>
                    <a:spcPts val="0"/>
                  </a:spcBef>
                </a:pPr>
                <a:r>
                  <a:rPr lang="en-US" sz="4800" dirty="0"/>
                  <a:t>Based on the procedure, we can tell that it operates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, because triply nested for loops runs for exactly n iterations and line 4 takes constant time.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800" dirty="0"/>
                  <a:t>Even if we add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 time for initializing C to 0, the running time is still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4800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4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72AB91F0-8E93-B263-C92D-08C066D24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4125885"/>
            <a:ext cx="20049246" cy="440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55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Let’s see how to compute the matrix product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D" dirty="0"/>
                  <a:t> using divide-and-conquer.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D" dirty="0"/>
                  <a:t>, the divide step partitions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dirty="0"/>
                  <a:t> matrices into four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D" dirty="0"/>
                  <a:t> submatrices.</a:t>
                </a:r>
              </a:p>
              <a:p>
                <a:r>
                  <a:rPr lang="en-ID" dirty="0"/>
                  <a:t>We’ll assume that n is an exact power of 2, so that as the algorithm recurses, we are guaranteed that the submatrix dimensions are integer. </a:t>
                </a:r>
              </a:p>
              <a:p>
                <a:r>
                  <a:rPr lang="en-ID" dirty="0"/>
                  <a:t>The divide step views each of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dirty="0"/>
                  <a:t> matrices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D" dirty="0"/>
                  <a:t> as four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D" dirty="0"/>
                  <a:t> submatrices:</a:t>
                </a:r>
              </a:p>
              <a:p>
                <a:endParaRPr lang="en-ID" dirty="0"/>
              </a:p>
              <a:p>
                <a:endParaRPr lang="en-ID" dirty="0"/>
              </a:p>
              <a:p>
                <a:endParaRPr lang="en-ID" dirty="0"/>
              </a:p>
              <a:p>
                <a:r>
                  <a:rPr lang="en-ID" dirty="0"/>
                  <a:t>Then, we can write the matrix product as: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D5820FE-B080-6B76-2E8B-F7F9570F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3" y="7551517"/>
            <a:ext cx="11936966" cy="1392646"/>
          </a:xfrm>
          <a:prstGeom prst="rect">
            <a:avLst/>
          </a:prstGeom>
        </p:spPr>
      </p:pic>
      <p:pic>
        <p:nvPicPr>
          <p:cNvPr id="9" name="Picture 8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233F37DC-995E-CBE5-845D-13B2593E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3" y="10161763"/>
            <a:ext cx="13786679" cy="278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F4FE5-8D23-80AE-B340-4F40E024073A}"/>
              </a:ext>
            </a:extLst>
          </p:cNvPr>
          <p:cNvSpPr txBox="1"/>
          <p:nvPr/>
        </p:nvSpPr>
        <p:spPr>
          <a:xfrm>
            <a:off x="17202898" y="10101169"/>
            <a:ext cx="5022102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" panose="02000503020000020003" pitchFamily="2" charset="0"/>
                <a:sym typeface="Helvetica Neue"/>
              </a:rPr>
              <a:t>We can see it has 4 equations which consist of 4 additions and 8 multiplications of n/2 X n/2 submatrices</a:t>
            </a:r>
          </a:p>
        </p:txBody>
      </p:sp>
    </p:spTree>
    <p:extLst>
      <p:ext uri="{BB962C8B-B14F-4D97-AF65-F5344CB8AC3E}">
        <p14:creationId xmlns:p14="http://schemas.microsoft.com/office/powerpoint/2010/main" val="36647208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divide-and-conquer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sz="4800" dirty="0"/>
                  <a:t>To transform the equation to an algorithm, there are two common approaches for implementing the matrix partitioning: </a:t>
                </a:r>
              </a:p>
              <a:p>
                <a:pPr lvl="1"/>
                <a:r>
                  <a:rPr lang="en-ID" sz="4800" dirty="0"/>
                  <a:t>Allocating temporary storage and copying all submatrices which take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4800" dirty="0"/>
                  <a:t> time,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sz="4800" dirty="0"/>
                  <a:t> elements are copied </a:t>
                </a:r>
              </a:p>
              <a:p>
                <a:pPr lvl="1"/>
                <a:r>
                  <a:rPr lang="en-ID" sz="4800" dirty="0"/>
                  <a:t>Index calculations which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4800" dirty="0"/>
                  <a:t> time, since it only involves arithmetic on the location information</a:t>
                </a:r>
              </a:p>
              <a:p>
                <a:r>
                  <a:rPr lang="en-ID" sz="4800" dirty="0"/>
                  <a:t>Going forward, we’ll assume that index calculations are used and that partitioning can be performed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4800" dirty="0"/>
                  <a:t> time.</a:t>
                </a:r>
              </a:p>
              <a:p>
                <a:pPr lvl="1"/>
                <a:endParaRPr lang="en-ID" sz="4800" dirty="0"/>
              </a:p>
              <a:p>
                <a:pPr marL="0" indent="0">
                  <a:buNone/>
                </a:pPr>
                <a:endParaRPr lang="en-ID" sz="4800" dirty="0"/>
              </a:p>
              <a:p>
                <a:endParaRPr lang="en-ID" sz="4800" dirty="0"/>
              </a:p>
              <a:p>
                <a:endParaRPr lang="en-ID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834" t="-3418" r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4232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12236</TotalTime>
  <Words>2034</Words>
  <Application>Microsoft Macintosh PowerPoint</Application>
  <PresentationFormat>Custom</PresentationFormat>
  <Paragraphs>188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OCRB</vt:lpstr>
      <vt:lpstr>Open Sans Light</vt:lpstr>
      <vt:lpstr>Avenir</vt:lpstr>
      <vt:lpstr>Avenir Black</vt:lpstr>
      <vt:lpstr>Google Sans</vt:lpstr>
      <vt:lpstr>Cambria Math</vt:lpstr>
      <vt:lpstr>Open Sans ExtraBold</vt:lpstr>
      <vt:lpstr>Open Sans Semibold</vt:lpstr>
      <vt:lpstr>Avenir Book</vt:lpstr>
      <vt:lpstr>21_BasicWhite</vt:lpstr>
      <vt:lpstr>Divide and Conquer</vt:lpstr>
      <vt:lpstr>Outline Materials</vt:lpstr>
      <vt:lpstr>Learning outcomes</vt:lpstr>
      <vt:lpstr>Divide-and-conquer and recurrences</vt:lpstr>
      <vt:lpstr>Divide-and-conquer and recurrences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Strassen’s algorithm for matrix multiplication </vt:lpstr>
      <vt:lpstr>Summary</vt:lpstr>
      <vt:lpstr>Exercises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47</cp:revision>
  <dcterms:created xsi:type="dcterms:W3CDTF">2023-06-13T08:42:51Z</dcterms:created>
  <dcterms:modified xsi:type="dcterms:W3CDTF">2023-07-31T08:42:39Z</dcterms:modified>
</cp:coreProperties>
</file>